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5" r:id="rId2"/>
    <p:sldId id="306" r:id="rId3"/>
    <p:sldId id="258" r:id="rId4"/>
    <p:sldId id="259" r:id="rId5"/>
    <p:sldId id="260" r:id="rId6"/>
    <p:sldId id="302" r:id="rId7"/>
    <p:sldId id="261" r:id="rId8"/>
    <p:sldId id="303" r:id="rId9"/>
    <p:sldId id="304" r:id="rId10"/>
    <p:sldId id="288" r:id="rId11"/>
    <p:sldId id="262" r:id="rId12"/>
    <p:sldId id="263" r:id="rId13"/>
    <p:sldId id="289" r:id="rId14"/>
    <p:sldId id="300" r:id="rId15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291" autoAdjust="0"/>
  </p:normalViewPr>
  <p:slideViewPr>
    <p:cSldViewPr>
      <p:cViewPr varScale="1">
        <p:scale>
          <a:sx n="89" d="100"/>
          <a:sy n="89" d="100"/>
        </p:scale>
        <p:origin x="10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28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email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915863-D1F9-407D-BC5F-46B469F45D55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20FA33-9DA8-42ED-8564-08CFBF30C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5863-D1F9-407D-BC5F-46B469F45D55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FA33-9DA8-42ED-8564-08CFBF30CD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5863-D1F9-407D-BC5F-46B469F45D55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FA33-9DA8-42ED-8564-08CFBF30CD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5863-D1F9-407D-BC5F-46B469F45D55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FA33-9DA8-42ED-8564-08CFBF30CD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5863-D1F9-407D-BC5F-46B469F45D55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FA33-9DA8-42ED-8564-08CFBF30C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5863-D1F9-407D-BC5F-46B469F45D55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FA33-9DA8-42ED-8564-08CFBF30CD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5863-D1F9-407D-BC5F-46B469F45D55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FA33-9DA8-42ED-8564-08CFBF30C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0915863-D1F9-407D-BC5F-46B469F45D55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FA33-9DA8-42ED-8564-08CFBF30C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0915863-D1F9-407D-BC5F-46B469F45D55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20FA33-9DA8-42ED-8564-08CFBF30CD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5863-D1F9-407D-BC5F-46B469F45D55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FA33-9DA8-42ED-8564-08CFBF30C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5863-D1F9-407D-BC5F-46B469F45D55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FA33-9DA8-42ED-8564-08CFBF30C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0915863-D1F9-407D-BC5F-46B469F45D55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F20FA33-9DA8-42ED-8564-08CFBF30CD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B35B65-F98C-D752-3C55-6DCA5B7B2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50091"/>
          </a:xfrm>
        </p:spPr>
        <p:txBody>
          <a:bodyPr/>
          <a:lstStyle/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itannic Bold" pitchFamily="34" charset="0"/>
                <a:ea typeface="+mn-ea"/>
                <a:cs typeface="+mn-cs"/>
              </a:rPr>
              <a:t>A Facilitator's Story: </a:t>
            </a: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itannic Bold" pitchFamily="34" charset="0"/>
                <a:ea typeface="+mn-ea"/>
                <a:cs typeface="+mn-cs"/>
              </a:rPr>
              <a:t>An ICDP Experience from Ethiopia</a:t>
            </a: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ritannic Bold" pitchFamily="34" charset="0"/>
              <a:ea typeface="+mn-ea"/>
              <a:cs typeface="+mn-cs"/>
            </a:endParaRP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itannic Bold" pitchFamily="34" charset="0"/>
                <a:ea typeface="+mn-ea"/>
                <a:cs typeface="+mn-cs"/>
              </a:rPr>
              <a:t>By: Mesfin Abebe, Certified Facilitator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826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DA42BA-46EC-7F06-F48C-FAAA4BE85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854891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en-US" sz="3200" b="1" dirty="0">
                <a:solidFill>
                  <a:srgbClr val="FF0000"/>
                </a:solidFill>
              </a:rPr>
              <a:t>Self Introduction:</a:t>
            </a:r>
          </a:p>
          <a:p>
            <a:pPr algn="just"/>
            <a:r>
              <a:rPr lang="en-US" dirty="0"/>
              <a:t>I am </a:t>
            </a:r>
            <a:r>
              <a:rPr lang="en-US" b="1" dirty="0">
                <a:solidFill>
                  <a:srgbClr val="FF0000"/>
                </a:solidFill>
              </a:rPr>
              <a:t>Mesfin Abebe, </a:t>
            </a:r>
            <a:r>
              <a:rPr lang="en-US" dirty="0"/>
              <a:t>from Ethiopia.</a:t>
            </a:r>
          </a:p>
          <a:p>
            <a:pPr algn="just"/>
            <a:r>
              <a:rPr lang="en-US" dirty="0"/>
              <a:t>My </a:t>
            </a:r>
            <a:r>
              <a:rPr lang="en-US" b="1" dirty="0">
                <a:solidFill>
                  <a:srgbClr val="FF0000"/>
                </a:solidFill>
              </a:rPr>
              <a:t>educational experience </a:t>
            </a:r>
            <a:r>
              <a:rPr lang="en-US" dirty="0"/>
              <a:t>includes a Bachelor's in Marketing Management and an MBA, and I am currently a PhD candidate. As a </a:t>
            </a:r>
            <a:r>
              <a:rPr lang="en-US" b="1" dirty="0">
                <a:solidFill>
                  <a:srgbClr val="FF0000"/>
                </a:solidFill>
              </a:rPr>
              <a:t>Lecturer</a:t>
            </a:r>
            <a:r>
              <a:rPr lang="en-US" dirty="0"/>
              <a:t> at Arsi University, I am committed to sharing my knowledge and mentoring the next generation of professionals.</a:t>
            </a:r>
          </a:p>
          <a:p>
            <a:pPr algn="just"/>
            <a:r>
              <a:rPr lang="en-US" dirty="0"/>
              <a:t>I am </a:t>
            </a:r>
            <a:r>
              <a:rPr lang="en-US" b="1" dirty="0">
                <a:solidFill>
                  <a:srgbClr val="FF0000"/>
                </a:solidFill>
              </a:rPr>
              <a:t>married</a:t>
            </a:r>
            <a:r>
              <a:rPr lang="en-US" dirty="0"/>
              <a:t> and a father of </a:t>
            </a:r>
            <a:r>
              <a:rPr lang="en-US" b="1" dirty="0">
                <a:solidFill>
                  <a:srgbClr val="FF0000"/>
                </a:solidFill>
              </a:rPr>
              <a:t>four children- </a:t>
            </a:r>
            <a:r>
              <a:rPr lang="en-US" dirty="0"/>
              <a:t>two daughters and two twin sons. </a:t>
            </a:r>
          </a:p>
          <a:p>
            <a:pPr algn="just"/>
            <a:r>
              <a:rPr lang="en-US" dirty="0"/>
              <a:t>I am an active member of my community, serving as a </a:t>
            </a:r>
            <a:r>
              <a:rPr lang="en-US" b="1" dirty="0">
                <a:solidFill>
                  <a:srgbClr val="FF0000"/>
                </a:solidFill>
              </a:rPr>
              <a:t>Sunday school teacher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at the Ethiopian Emanuel United Church. </a:t>
            </a:r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844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My story is from a project at the </a:t>
            </a:r>
            <a:r>
              <a:rPr lang="en-US" b="1" dirty="0">
                <a:solidFill>
                  <a:schemeClr val="accent2"/>
                </a:solidFill>
              </a:rPr>
              <a:t>Adama </a:t>
            </a:r>
            <a:r>
              <a:rPr lang="en-US" b="1" dirty="0" err="1">
                <a:solidFill>
                  <a:schemeClr val="accent2"/>
                </a:solidFill>
              </a:rPr>
              <a:t>Sillasie</a:t>
            </a:r>
            <a:r>
              <a:rPr lang="en-US" b="1" dirty="0">
                <a:solidFill>
                  <a:schemeClr val="accent2"/>
                </a:solidFill>
              </a:rPr>
              <a:t> Emmanuel United Church in Ethiopia</a:t>
            </a:r>
            <a:r>
              <a:rPr lang="en-US" dirty="0"/>
              <a:t>. The project was organized in collaboration with ICDP Ethiopia led by ICDP trainer </a:t>
            </a:r>
            <a:r>
              <a:rPr lang="en-US" dirty="0" err="1"/>
              <a:t>Atnaf</a:t>
            </a:r>
            <a:r>
              <a:rPr lang="en-US" dirty="0"/>
              <a:t> Berhanu from Norway.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The project focused on adapting the ICDP program to a </a:t>
            </a:r>
            <a:r>
              <a:rPr lang="en-US" b="1" dirty="0">
                <a:solidFill>
                  <a:schemeClr val="accent2"/>
                </a:solidFill>
              </a:rPr>
              <a:t>faith-based community.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Here are the key points I would highlight in my presentation: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96000"/>
          </a:xfrm>
        </p:spPr>
        <p:txBody>
          <a:bodyPr>
            <a:normAutofit lnSpcReduction="10000"/>
          </a:bodyPr>
          <a:lstStyle/>
          <a:p>
            <a:pPr marL="109728" lv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Britannic Bold" panose="020B0903060703020204" pitchFamily="34" charset="0"/>
              </a:rPr>
              <a:t>1. Project Background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The project was an </a:t>
            </a:r>
            <a:r>
              <a:rPr lang="en-US" b="1" dirty="0">
                <a:solidFill>
                  <a:srgbClr val="FF0000"/>
                </a:solidFill>
              </a:rPr>
              <a:t>eight-week ICDP </a:t>
            </a:r>
            <a:r>
              <a:rPr lang="en-US" dirty="0"/>
              <a:t>training course for parents in a Christian church community. 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The core </a:t>
            </a:r>
            <a:r>
              <a:rPr lang="en-US" b="1" dirty="0">
                <a:solidFill>
                  <a:srgbClr val="FF0000"/>
                </a:solidFill>
              </a:rPr>
              <a:t>theme</a:t>
            </a:r>
            <a:r>
              <a:rPr lang="en-US" dirty="0"/>
              <a:t> of the training was </a:t>
            </a:r>
            <a:r>
              <a:rPr lang="en-US" b="1" dirty="0">
                <a:solidFill>
                  <a:schemeClr val="accent1"/>
                </a:solidFill>
              </a:rPr>
              <a:t>"The Responsibility of Christian Parents in the Interaction between Parents and Children." 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The goal was to provide parents with </a:t>
            </a:r>
            <a:r>
              <a:rPr lang="en-US" b="1" dirty="0">
                <a:solidFill>
                  <a:srgbClr val="FF0000"/>
                </a:solidFill>
              </a:rPr>
              <a:t>practical skills</a:t>
            </a:r>
            <a:r>
              <a:rPr lang="en-US" dirty="0"/>
              <a:t> to nurture their children's social and emotional well-being by integrating ICDP principles into a faith-based context. 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The training was a culmination of a </a:t>
            </a:r>
            <a:r>
              <a:rPr lang="en-US" b="1" dirty="0">
                <a:solidFill>
                  <a:srgbClr val="FF0000"/>
                </a:solidFill>
              </a:rPr>
              <a:t>six-month program</a:t>
            </a:r>
            <a:r>
              <a:rPr lang="en-US" dirty="0"/>
              <a:t> that prepared facilitators like 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92500" lnSpcReduction="10000"/>
          </a:bodyPr>
          <a:lstStyle/>
          <a:p>
            <a:pPr marL="109728" lv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Britannic Bold" panose="020B0903060703020204" pitchFamily="34" charset="0"/>
              </a:rPr>
              <a:t>2. A Specific Group of Parents/Caregivers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I would focus on a specific group of </a:t>
            </a:r>
            <a:r>
              <a:rPr lang="en-US" b="1" dirty="0">
                <a:solidFill>
                  <a:srgbClr val="FF0000"/>
                </a:solidFill>
              </a:rPr>
              <a:t>twenty six </a:t>
            </a:r>
            <a:r>
              <a:rPr lang="en-US" dirty="0"/>
              <a:t>parents who participated in the training. </a:t>
            </a:r>
          </a:p>
          <a:p>
            <a:pPr marL="109728" lvl="0" indent="0" algn="just">
              <a:buNone/>
            </a:pPr>
            <a:endParaRPr lang="en-US" dirty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These parents, with a combined total of </a:t>
            </a:r>
            <a:r>
              <a:rPr lang="en-US" b="1" dirty="0">
                <a:solidFill>
                  <a:srgbClr val="FF0000"/>
                </a:solidFill>
              </a:rPr>
              <a:t>seventy two</a:t>
            </a:r>
            <a:r>
              <a:rPr lang="en-US" dirty="0"/>
              <a:t> children, were highly committed. </a:t>
            </a:r>
          </a:p>
          <a:p>
            <a:pPr marL="109728" lvl="0" indent="0" algn="just">
              <a:buNone/>
            </a:pPr>
            <a:endParaRPr lang="en-US" dirty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They attended sessions on a </a:t>
            </a:r>
            <a:r>
              <a:rPr lang="en-US" b="1" dirty="0">
                <a:solidFill>
                  <a:srgbClr val="FF0000"/>
                </a:solidFill>
              </a:rPr>
              <a:t>Saturday and Monday</a:t>
            </a:r>
            <a:r>
              <a:rPr lang="en-US" dirty="0"/>
              <a:t> morning schedule, which required them to make a significant effort to prioritize this training despite their other responsibilities. </a:t>
            </a:r>
          </a:p>
          <a:p>
            <a:pPr marL="109728" lvl="0" indent="0" algn="just">
              <a:buNone/>
            </a:pPr>
            <a:endParaRPr lang="en-US" dirty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Their dedication was a key factor in the success of the program.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8D5608-E779-24AB-3E6C-6B14E5E68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473891"/>
          </a:xfrm>
        </p:spPr>
        <p:txBody>
          <a:bodyPr/>
          <a:lstStyle/>
          <a:p>
            <a:pPr marL="109728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Summary Table</a:t>
            </a:r>
          </a:p>
          <a:p>
            <a:pPr marL="109728" indent="0">
              <a:buNone/>
            </a:pPr>
            <a:endParaRPr lang="en-US" b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E99742-4796-AB6C-993C-6C5ED16146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464224"/>
              </p:ext>
            </p:extLst>
          </p:nvPr>
        </p:nvGraphicFramePr>
        <p:xfrm>
          <a:off x="762001" y="1219200"/>
          <a:ext cx="7924800" cy="4035054"/>
        </p:xfrm>
        <a:graphic>
          <a:graphicData uri="http://schemas.openxmlformats.org/drawingml/2006/table">
            <a:tbl>
              <a:tblPr firstRow="1" firstCol="1" bandRow="1"/>
              <a:tblGrid>
                <a:gridCol w="765750">
                  <a:extLst>
                    <a:ext uri="{9D8B030D-6E8A-4147-A177-3AD203B41FA5}">
                      <a16:colId xmlns:a16="http://schemas.microsoft.com/office/drawing/2014/main" val="61848106"/>
                    </a:ext>
                  </a:extLst>
                </a:gridCol>
                <a:gridCol w="1520249">
                  <a:extLst>
                    <a:ext uri="{9D8B030D-6E8A-4147-A177-3AD203B41FA5}">
                      <a16:colId xmlns:a16="http://schemas.microsoft.com/office/drawing/2014/main" val="2850375006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081623057"/>
                    </a:ext>
                  </a:extLst>
                </a:gridCol>
                <a:gridCol w="1701142">
                  <a:extLst>
                    <a:ext uri="{9D8B030D-6E8A-4147-A177-3AD203B41FA5}">
                      <a16:colId xmlns:a16="http://schemas.microsoft.com/office/drawing/2014/main" val="1331764150"/>
                    </a:ext>
                  </a:extLst>
                </a:gridCol>
                <a:gridCol w="1423059">
                  <a:extLst>
                    <a:ext uri="{9D8B030D-6E8A-4147-A177-3AD203B41FA5}">
                      <a16:colId xmlns:a16="http://schemas.microsoft.com/office/drawing/2014/main" val="3907992573"/>
                    </a:ext>
                  </a:extLst>
                </a:gridCol>
              </a:tblGrid>
              <a:tr h="1295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S.N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Day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Time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 of Trainees (Parents/ </a:t>
                      </a:r>
                      <a:r>
                        <a:rPr lang="en-US" sz="2400" b="1" kern="100" dirty="0" err="1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Cargivers</a:t>
                      </a: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 of their Children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302719"/>
                  </a:ext>
                </a:extLst>
              </a:tr>
              <a:tr h="8296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Saturday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 dirty="0"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9:00-11:00am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872071"/>
                  </a:ext>
                </a:extLst>
              </a:tr>
              <a:tr h="8296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Monday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10:00-12:00am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 dirty="0"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1343983"/>
                  </a:ext>
                </a:extLst>
              </a:tr>
              <a:tr h="829652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Total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b="1" kern="1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78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66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624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chemeClr val="accent2"/>
                </a:solidFill>
              </a:rPr>
              <a:t>Training Session (Photo)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68240A-F3A1-46E0-5B72-7E9F73E95A8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85800"/>
            <a:ext cx="4038600" cy="2743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77EFDC-067E-AAC8-BB00-316AD4DAE7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29000"/>
            <a:ext cx="4038600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0E33F8-3CE9-4363-0100-91565390274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685800"/>
            <a:ext cx="4800600" cy="2743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3A6DA7-4C9E-D118-8876-A013333437D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3581400"/>
            <a:ext cx="4800600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3873B6-F122-F0E5-2F7F-49F9F133A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702491"/>
          </a:xfrm>
        </p:spPr>
        <p:txBody>
          <a:bodyPr/>
          <a:lstStyle/>
          <a:p>
            <a:pPr marL="109728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Parents/Caregivers Graduation Day (Photo)</a:t>
            </a:r>
          </a:p>
          <a:p>
            <a:pPr marL="109728" indent="0">
              <a:buNone/>
            </a:pP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F94632-6D28-30F1-F899-8677AB7E7F5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85800"/>
            <a:ext cx="3657600" cy="25145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2F0B1B-8AC3-7BDF-3A13-9560105EC5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2" y="685799"/>
            <a:ext cx="2743198" cy="2514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071BBB-5288-CD1B-2B9D-9E8BF0DF6BE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29000"/>
            <a:ext cx="5029200" cy="28955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89A57D-11A1-E936-B0E8-D58661E7850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400" y="3276600"/>
            <a:ext cx="304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49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C3714A-4499-F3AF-A54C-E8184846D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97691"/>
          </a:xfrm>
        </p:spPr>
        <p:txBody>
          <a:bodyPr>
            <a:normAutofit fontScale="92500" lnSpcReduction="10000"/>
          </a:bodyPr>
          <a:lstStyle/>
          <a:p>
            <a:pPr marL="109728" lvl="0" indent="0">
              <a:buNone/>
            </a:pPr>
            <a:r>
              <a:rPr lang="en-US" sz="3500" b="1" dirty="0">
                <a:solidFill>
                  <a:srgbClr val="FF0000"/>
                </a:solidFill>
                <a:latin typeface="Britannic Bold" panose="020B0903060703020204" pitchFamily="34" charset="0"/>
              </a:rPr>
              <a:t>3. My Personal Experience as a Facilitator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As a facilitator, the experience was profoundly rewarding. We, the trainers, had to first </a:t>
            </a:r>
            <a:r>
              <a:rPr lang="en-US" b="1" dirty="0">
                <a:solidFill>
                  <a:schemeClr val="accent2"/>
                </a:solidFill>
              </a:rPr>
              <a:t>internalize the ICDP principles </a:t>
            </a:r>
            <a:r>
              <a:rPr lang="en-US" dirty="0"/>
              <a:t>ourselves, which was a deeply personal journey. </a:t>
            </a:r>
          </a:p>
          <a:p>
            <a:pPr marL="109728" lvl="0" indent="0" algn="just">
              <a:buNone/>
            </a:pPr>
            <a:endParaRPr lang="en-US" dirty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Then, we had the privilege of witnessing the principles come to life through the parents' engagement and reflection. </a:t>
            </a:r>
          </a:p>
          <a:p>
            <a:pPr marL="109728" lvl="0" indent="0" algn="just">
              <a:buNone/>
            </a:pPr>
            <a:endParaRPr lang="en-US" dirty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The experience was </a:t>
            </a:r>
            <a:r>
              <a:rPr lang="en-US" b="1" dirty="0">
                <a:solidFill>
                  <a:schemeClr val="accent2"/>
                </a:solidFill>
              </a:rPr>
              <a:t>transformative</a:t>
            </a:r>
            <a:r>
              <a:rPr lang="en-US" dirty="0"/>
              <a:t> for us because it allowed us to see firsthand how these concepts could change families from within.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FF0000"/>
                </a:solidFill>
              </a:rPr>
              <a:t>I have four children….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699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096000"/>
          </a:xfrm>
        </p:spPr>
        <p:txBody>
          <a:bodyPr>
            <a:normAutofit lnSpcReduction="10000"/>
          </a:bodyPr>
          <a:lstStyle/>
          <a:p>
            <a:pPr marL="109728" lv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Britannic Bold" panose="020B0903060703020204" pitchFamily="34" charset="0"/>
              </a:rPr>
              <a:t>4. Impact of the Program 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The impact was significant. The training report's central focus was on the </a:t>
            </a:r>
            <a:r>
              <a:rPr lang="en-US" b="1" dirty="0">
                <a:solidFill>
                  <a:schemeClr val="accent2"/>
                </a:solidFill>
              </a:rPr>
              <a:t>transformative, life-changing, and sustainable </a:t>
            </a:r>
            <a:r>
              <a:rPr lang="en-US" dirty="0"/>
              <a:t>nature of the content. 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We observed parents who were initially reserved become more open and engaged. The discussions shifted from a purely theoretical understanding of "parental responsibility" to a </a:t>
            </a:r>
            <a:r>
              <a:rPr lang="en-US" b="1" dirty="0">
                <a:solidFill>
                  <a:schemeClr val="accent2"/>
                </a:solidFill>
              </a:rPr>
              <a:t>practical application </a:t>
            </a:r>
            <a:r>
              <a:rPr lang="en-US" dirty="0"/>
              <a:t>that brought joy and visible change to their families. 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The parents gained confidence and a new perspective on their role in shaping their children's emotional landscape.</a:t>
            </a:r>
          </a:p>
          <a:p>
            <a:pPr>
              <a:buFont typeface="Wingdings" pitchFamily="2" charset="2"/>
              <a:buChar char="§"/>
            </a:pP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fontScale="55000" lnSpcReduction="20000"/>
          </a:bodyPr>
          <a:lstStyle/>
          <a:p>
            <a:pPr marL="109728" lvl="0" indent="0">
              <a:buNone/>
            </a:pPr>
            <a:r>
              <a:rPr lang="en-US" sz="4400" b="1" dirty="0">
                <a:solidFill>
                  <a:srgbClr val="FF0000"/>
                </a:solidFill>
                <a:latin typeface="Britannic Bold" panose="020B0903060703020204" pitchFamily="34" charset="0"/>
              </a:rPr>
              <a:t>5. Most Important Sensitization Principles 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sz="3800" dirty="0"/>
              <a:t>Of the sensitization principles, </a:t>
            </a:r>
            <a:r>
              <a:rPr lang="en-US" sz="3800" b="1" dirty="0">
                <a:solidFill>
                  <a:srgbClr val="FF0000"/>
                </a:solidFill>
              </a:rPr>
              <a:t>establishing a close and trusting relationship with the caregiver </a:t>
            </a:r>
            <a:r>
              <a:rPr lang="en-US" sz="3800" dirty="0"/>
              <a:t>and </a:t>
            </a:r>
            <a:r>
              <a:rPr lang="en-US" sz="3800" b="1" dirty="0">
                <a:solidFill>
                  <a:srgbClr val="FF0000"/>
                </a:solidFill>
              </a:rPr>
              <a:t>encouraging group participation are particularly important.</a:t>
            </a:r>
          </a:p>
          <a:p>
            <a:pPr lvl="0" algn="just">
              <a:buFont typeface="Wingdings" panose="05000000000000000000" pitchFamily="2" charset="2"/>
              <a:buChar char="q"/>
            </a:pPr>
            <a:endParaRPr lang="en-US" dirty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sz="3900" dirty="0"/>
              <a:t>Establishing a close and trusting relationship is fundamental because it creates a safe environment for caregivers to be open and vulnerable about their parenting challenges. Without this foundation of </a:t>
            </a:r>
            <a:r>
              <a:rPr lang="en-US" sz="3900" b="1" dirty="0">
                <a:solidFill>
                  <a:srgbClr val="FF0000"/>
                </a:solidFill>
              </a:rPr>
              <a:t>trust,</a:t>
            </a:r>
            <a:r>
              <a:rPr lang="en-US" sz="3900" dirty="0"/>
              <a:t> they may be unwilling to share their experiences or commit to the homework exercises. This principle is a prerequisite for all other learning to take place.</a:t>
            </a:r>
          </a:p>
          <a:p>
            <a:pPr marL="109728" lvl="0" indent="0" algn="just">
              <a:buNone/>
            </a:pPr>
            <a:endParaRPr lang="en-US" dirty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sz="3800" b="1" dirty="0">
                <a:solidFill>
                  <a:srgbClr val="FF0000"/>
                </a:solidFill>
              </a:rPr>
              <a:t>Group participation </a:t>
            </a:r>
            <a:r>
              <a:rPr lang="en-US" sz="3800" dirty="0"/>
              <a:t>is equally vital because it validates the caregivers' experiences and promotes peer-to-peer learning. When caregivers share their examples, they realize they are not alone in their struggles. This shared experience builds a sense of community and provides a powerful source of motivation and encouragement that a facilitator alone cannot provide. It moves the learning from a one-way transfer of knowledge to a dynamic, shared process of discovery.</a:t>
            </a:r>
            <a:endParaRPr lang="en-GB" sz="38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Britannic Bold" panose="020B0903060703020204" pitchFamily="34" charset="0"/>
              </a:rPr>
              <a:t>6. Adaptation and Reception in our Culture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/>
              <a:t>The ICDP program was </a:t>
            </a:r>
            <a:r>
              <a:rPr lang="en-US" b="1" dirty="0">
                <a:solidFill>
                  <a:schemeClr val="accent2"/>
                </a:solidFill>
              </a:rPr>
              <a:t>adapted</a:t>
            </a:r>
            <a:r>
              <a:rPr lang="en-US" dirty="0"/>
              <a:t> by framing the principles within the context of Christian values and teachings (Protestant)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/>
              <a:t>The reception was overwhelmingly positive because the program's universal principles were presented in a way that resonated with the parents' faith.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dirty="0"/>
              <a:t>They saw the training </a:t>
            </a:r>
            <a:r>
              <a:rPr lang="en-US" b="1" dirty="0">
                <a:solidFill>
                  <a:schemeClr val="accent2"/>
                </a:solidFill>
              </a:rPr>
              <a:t>not as a foreign concept but as a practical</a:t>
            </a:r>
            <a:r>
              <a:rPr lang="en-US" dirty="0"/>
              <a:t>, faith-based guide to improving their family life.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096000"/>
          </a:xfrm>
        </p:spPr>
        <p:txBody>
          <a:bodyPr>
            <a:normAutofit fontScale="92500" lnSpcReduction="10000"/>
          </a:bodyPr>
          <a:lstStyle/>
          <a:p>
            <a:pPr marL="109728" lvl="0" indent="0" algn="just">
              <a:buNone/>
            </a:pPr>
            <a:r>
              <a:rPr lang="en-US" sz="2800" b="1" dirty="0">
                <a:solidFill>
                  <a:srgbClr val="FF0000"/>
                </a:solidFill>
                <a:latin typeface="Britannic Bold" panose="020B0903060703020204" pitchFamily="34" charset="0"/>
              </a:rPr>
              <a:t>7. Challenges During and After Implementation 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F0000"/>
                </a:solidFill>
              </a:rPr>
              <a:t>Commitment: </a:t>
            </a:r>
            <a:r>
              <a:rPr lang="en-US" dirty="0"/>
              <a:t>Parents needed to stay engaged throughout the eight-week program, which was sometimes difficult.</a:t>
            </a:r>
          </a:p>
          <a:p>
            <a:pPr lvl="0" algn="just">
              <a:buFont typeface="Wingdings" panose="05000000000000000000" pitchFamily="2" charset="2"/>
              <a:buChar char="q"/>
            </a:pPr>
            <a:endParaRPr lang="en-US" dirty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F0000"/>
                </a:solidFill>
              </a:rPr>
              <a:t>Logistics: </a:t>
            </a:r>
            <a:r>
              <a:rPr lang="en-US" dirty="0"/>
              <a:t>Managing the implementation of a new program posed organizational challenges.</a:t>
            </a:r>
          </a:p>
          <a:p>
            <a:pPr lvl="0" algn="just">
              <a:buFont typeface="Wingdings" panose="05000000000000000000" pitchFamily="2" charset="2"/>
              <a:buChar char="q"/>
            </a:pPr>
            <a:endParaRPr lang="en-US" dirty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F0000"/>
                </a:solidFill>
              </a:rPr>
              <a:t>Sustaining the momentum: </a:t>
            </a:r>
            <a:r>
              <a:rPr lang="en-US" dirty="0"/>
              <a:t>After training, keeping parents motivated to continue meeting and sharing experiences was crucial.</a:t>
            </a:r>
          </a:p>
          <a:p>
            <a:pPr lvl="0" algn="just">
              <a:buFont typeface="Wingdings" panose="05000000000000000000" pitchFamily="2" charset="2"/>
              <a:buChar char="q"/>
            </a:pPr>
            <a:endParaRPr lang="en-US" dirty="0"/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en-US" dirty="0"/>
              <a:t>Long-term success </a:t>
            </a:r>
            <a:r>
              <a:rPr lang="en-US" dirty="0">
                <a:solidFill>
                  <a:srgbClr val="FF0000"/>
                </a:solidFill>
              </a:rPr>
              <a:t>depends</a:t>
            </a:r>
            <a:r>
              <a:rPr lang="en-US" dirty="0"/>
              <a:t> on making ICDP principles a permanent part of parenting practices and spreading them within the community.</a:t>
            </a:r>
          </a:p>
          <a:p>
            <a:pPr lvl="0" algn="just">
              <a:buFont typeface="Wingdings" panose="05000000000000000000" pitchFamily="2" charset="2"/>
              <a:buChar char="q"/>
            </a:pPr>
            <a:endParaRPr lang="en-US" dirty="0"/>
          </a:p>
          <a:p>
            <a:pPr algn="just"/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07065F-C8F3-A9A3-FC81-0FAC676A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626291"/>
          </a:xfrm>
        </p:spPr>
        <p:txBody>
          <a:bodyPr/>
          <a:lstStyle/>
          <a:p>
            <a:pPr marL="109728" indent="0" algn="ctr">
              <a:buNone/>
            </a:pPr>
            <a:endParaRPr lang="en-US" sz="2800" dirty="0">
              <a:solidFill>
                <a:srgbClr val="002060"/>
              </a:solidFill>
              <a:latin typeface="Britannic Bold" pitchFamily="34" charset="0"/>
            </a:endParaRPr>
          </a:p>
          <a:p>
            <a:pPr marL="109728" indent="0" algn="ctr">
              <a:buNone/>
            </a:pPr>
            <a:endParaRPr lang="en-US" sz="2800" dirty="0">
              <a:solidFill>
                <a:srgbClr val="002060"/>
              </a:solidFill>
              <a:latin typeface="Britannic Bold" pitchFamily="34" charset="0"/>
            </a:endParaRPr>
          </a:p>
          <a:p>
            <a:pPr marL="109728" indent="0" algn="ctr">
              <a:buNone/>
            </a:pPr>
            <a:endParaRPr lang="en-US" sz="2800" dirty="0">
              <a:solidFill>
                <a:srgbClr val="002060"/>
              </a:solidFill>
              <a:latin typeface="Britannic Bold" pitchFamily="34" charset="0"/>
            </a:endParaRPr>
          </a:p>
          <a:p>
            <a:pPr marL="109728" indent="0" algn="ctr">
              <a:buNone/>
            </a:pPr>
            <a:endParaRPr lang="en-US" sz="2800" dirty="0">
              <a:solidFill>
                <a:srgbClr val="002060"/>
              </a:solidFill>
              <a:latin typeface="Britannic Bold" pitchFamily="34" charset="0"/>
            </a:endParaRPr>
          </a:p>
          <a:p>
            <a:pPr marL="109728" indent="0" algn="ctr">
              <a:buNone/>
            </a:pPr>
            <a:endParaRPr lang="en-US" sz="2800" dirty="0">
              <a:solidFill>
                <a:srgbClr val="002060"/>
              </a:solidFill>
              <a:latin typeface="Britannic Bold" pitchFamily="34" charset="0"/>
            </a:endParaRPr>
          </a:p>
          <a:p>
            <a:pPr marL="109728" indent="0" algn="ctr">
              <a:buNone/>
            </a:pPr>
            <a:r>
              <a:rPr lang="en-US" sz="5400" dirty="0">
                <a:solidFill>
                  <a:srgbClr val="002060"/>
                </a:solidFill>
                <a:latin typeface="Britannic Bold" pitchFamily="34" charset="0"/>
              </a:rPr>
              <a:t>Stay Blessed!</a:t>
            </a:r>
          </a:p>
          <a:p>
            <a:pPr marL="109728" indent="0" algn="ctr">
              <a:buNone/>
            </a:pPr>
            <a:r>
              <a:rPr lang="en-US" sz="5400" dirty="0">
                <a:solidFill>
                  <a:srgbClr val="002060"/>
                </a:solidFill>
                <a:latin typeface="Britannic Bold" pitchFamily="34" charset="0"/>
              </a:rPr>
              <a:t>Thank You!!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995214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</TotalTime>
  <Words>875</Words>
  <Application>Microsoft Office PowerPoint</Application>
  <PresentationFormat>On-screen Show (4:3)</PresentationFormat>
  <Paragraphs>85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Britannic Bold</vt:lpstr>
      <vt:lpstr>Calibri</vt:lpstr>
      <vt:lpstr>Ebrima</vt:lpstr>
      <vt:lpstr>Lucida Sans Unicode</vt:lpstr>
      <vt:lpstr>Verdana</vt:lpstr>
      <vt:lpstr>Wingdings</vt:lpstr>
      <vt:lpstr>Wingdings 2</vt:lpstr>
      <vt:lpstr>Wingdings 3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Nicoletta Armstrong</cp:lastModifiedBy>
  <cp:revision>112</cp:revision>
  <cp:lastPrinted>2022-07-31T00:03:46Z</cp:lastPrinted>
  <dcterms:created xsi:type="dcterms:W3CDTF">2014-11-04T08:08:55Z</dcterms:created>
  <dcterms:modified xsi:type="dcterms:W3CDTF">2025-09-14T11:32:51Z</dcterms:modified>
</cp:coreProperties>
</file>